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0"/>
  </p:handoutMasterIdLst>
  <p:sldIdLst>
    <p:sldId id="257" r:id="rId2"/>
    <p:sldId id="256" r:id="rId3"/>
    <p:sldId id="276" r:id="rId4"/>
    <p:sldId id="258" r:id="rId5"/>
    <p:sldId id="269" r:id="rId6"/>
    <p:sldId id="270" r:id="rId7"/>
    <p:sldId id="277" r:id="rId8"/>
    <p:sldId id="259" r:id="rId9"/>
    <p:sldId id="272" r:id="rId10"/>
    <p:sldId id="271" r:id="rId11"/>
    <p:sldId id="278" r:id="rId12"/>
    <p:sldId id="260" r:id="rId13"/>
    <p:sldId id="261" r:id="rId14"/>
    <p:sldId id="262" r:id="rId15"/>
    <p:sldId id="273" r:id="rId16"/>
    <p:sldId id="274" r:id="rId17"/>
    <p:sldId id="275" r:id="rId18"/>
    <p:sldId id="268" r:id="rId19"/>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6CC825A1-916E-4FB7-814A-E2095BDA8DE1}" type="datetimeFigureOut">
              <a:rPr lang="en-US" smtClean="0"/>
              <a:pPr/>
              <a:t>11/13/2019</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CFD00714-A8C8-4349-9596-E27537ECE55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9D9276-1E8E-46A5-8177-0DAB8DB4BA9B}" type="datetimeFigureOut">
              <a:rPr lang="en-US" smtClean="0"/>
              <a:pPr/>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A2D443-913D-4FCC-A972-CC85CB551B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9D9276-1E8E-46A5-8177-0DAB8DB4BA9B}" type="datetimeFigureOut">
              <a:rPr lang="en-US" smtClean="0"/>
              <a:pPr/>
              <a:t>11/13/2019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A2D443-913D-4FCC-A972-CC85CB551B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sz="4000" b="1" dirty="0" smtClean="0">
                <a:latin typeface="Times New Roman" pitchFamily="18" charset="0"/>
                <a:cs typeface="Times New Roman" pitchFamily="18" charset="0"/>
              </a:rPr>
              <a:t>TYPES OF EDUCATION </a:t>
            </a:r>
            <a:r>
              <a:rPr lang="en-US" sz="4000" dirty="0" smtClean="0">
                <a:latin typeface="Times New Roman" pitchFamily="18" charset="0"/>
                <a:cs typeface="Times New Roman" pitchFamily="18" charset="0"/>
              </a:rPr>
              <a:t>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FORMAL, INFORMAL &amp; </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NON-FORMAL</a:t>
            </a:r>
            <a:endParaRPr lang="en-US" sz="4000" dirty="0">
              <a:latin typeface="Times New Roman" pitchFamily="18" charset="0"/>
              <a:cs typeface="Times New Roman" pitchFamily="18" charset="0"/>
            </a:endParaRPr>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3</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Non-Formal Education</a:t>
            </a:r>
            <a:r>
              <a:rPr lang="en-US" dirty="0" smtClean="0"/>
              <a:t> </a:t>
            </a:r>
            <a:endParaRPr lang="en-US" dirty="0"/>
          </a:p>
        </p:txBody>
      </p:sp>
      <p:sp>
        <p:nvSpPr>
          <p:cNvPr id="3" name="Content Placeholder 2"/>
          <p:cNvSpPr>
            <a:spLocks noGrp="1"/>
          </p:cNvSpPr>
          <p:nvPr>
            <p:ph idx="1"/>
          </p:nvPr>
        </p:nvSpPr>
        <p:spPr>
          <a:xfrm>
            <a:off x="457200" y="1295400"/>
            <a:ext cx="8229600" cy="4830763"/>
          </a:xfrm>
        </p:spPr>
        <p:txBody>
          <a:bodyPr/>
          <a:lstStyle/>
          <a:p>
            <a:r>
              <a:rPr lang="en-US" dirty="0" smtClean="0">
                <a:latin typeface="Times New Roman" pitchFamily="18" charset="0"/>
                <a:cs typeface="Times New Roman" pitchFamily="18" charset="0"/>
              </a:rPr>
              <a:t>Non-formal Education refers to the education which happens outside of the context of a formally structured educational institution.</a:t>
            </a:r>
          </a:p>
          <a:p>
            <a:r>
              <a:rPr lang="en-US" dirty="0" smtClean="0">
                <a:latin typeface="Times New Roman" pitchFamily="18" charset="0"/>
                <a:cs typeface="Times New Roman" pitchFamily="18" charset="0"/>
              </a:rPr>
              <a:t>Non-formal Education means the educational programs in which individuals are educated through distance learning methods and means of communication.</a:t>
            </a:r>
            <a:endParaRPr lang="en-US"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Non-Formal Education</a:t>
            </a:r>
            <a:r>
              <a:rPr lang="en-US" dirty="0" smtClean="0"/>
              <a:t> </a:t>
            </a:r>
            <a:endParaRPr lang="en-US" dirty="0"/>
          </a:p>
        </p:txBody>
      </p:sp>
      <p:sp>
        <p:nvSpPr>
          <p:cNvPr id="3" name="Content Placeholder 2"/>
          <p:cNvSpPr>
            <a:spLocks noGrp="1"/>
          </p:cNvSpPr>
          <p:nvPr>
            <p:ph idx="1"/>
          </p:nvPr>
        </p:nvSpPr>
        <p:spPr/>
        <p:txBody>
          <a:bodyPr/>
          <a:lstStyle/>
          <a:p>
            <a:pPr>
              <a:buNone/>
            </a:pPr>
            <a:r>
              <a:rPr lang="en-US" dirty="0" smtClean="0">
                <a:latin typeface="Times New Roman" pitchFamily="18" charset="0"/>
                <a:cs typeface="Times New Roman" pitchFamily="18" charset="0"/>
              </a:rPr>
              <a:t>HIGHLIGHTS: </a:t>
            </a:r>
          </a:p>
          <a:p>
            <a:pPr lvl="0"/>
            <a:r>
              <a:rPr lang="en-US" dirty="0" smtClean="0">
                <a:latin typeface="Times New Roman" pitchFamily="18" charset="0"/>
                <a:cs typeface="Times New Roman" pitchFamily="18" charset="0"/>
              </a:rPr>
              <a:t>Derived from the expression ‘formal education’. </a:t>
            </a:r>
          </a:p>
          <a:p>
            <a:pPr lvl="0"/>
            <a:r>
              <a:rPr lang="en-US" dirty="0" smtClean="0">
                <a:latin typeface="Times New Roman" pitchFamily="18" charset="0"/>
                <a:cs typeface="Times New Roman" pitchFamily="18" charset="0"/>
              </a:rPr>
              <a:t>Outside the realm of formal education. </a:t>
            </a:r>
          </a:p>
          <a:p>
            <a:pPr lvl="0"/>
            <a:r>
              <a:rPr lang="en-US" dirty="0" smtClean="0">
                <a:latin typeface="Times New Roman" pitchFamily="18" charset="0"/>
                <a:cs typeface="Times New Roman" pitchFamily="18" charset="0"/>
              </a:rPr>
              <a:t>Conscious and deliberate. </a:t>
            </a:r>
          </a:p>
          <a:p>
            <a:pPr lvl="0"/>
            <a:r>
              <a:rPr lang="en-US" dirty="0" smtClean="0">
                <a:latin typeface="Times New Roman" pitchFamily="18" charset="0"/>
                <a:cs typeface="Times New Roman" pitchFamily="18" charset="0"/>
              </a:rPr>
              <a:t>To be organized for a homogeneous group. </a:t>
            </a:r>
          </a:p>
          <a:p>
            <a:pPr lvl="0"/>
            <a:r>
              <a:rPr lang="en-US" dirty="0" smtClean="0">
                <a:latin typeface="Times New Roman" pitchFamily="18" charset="0"/>
                <a:cs typeface="Times New Roman" pitchFamily="18" charset="0"/>
              </a:rPr>
              <a:t>Serving the needs of the identified group.</a:t>
            </a:r>
            <a:endParaRPr lang="en-US"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228600"/>
            <a:ext cx="8229600" cy="5897563"/>
          </a:xfrm>
        </p:spPr>
        <p:txBody>
          <a:bodyPr>
            <a:normAutofit fontScale="85000" lnSpcReduction="20000"/>
          </a:bodyPr>
          <a:lstStyle/>
          <a:p>
            <a:pPr lvl="0"/>
            <a:r>
              <a:rPr lang="en-US" b="1" dirty="0" smtClean="0">
                <a:latin typeface="Times New Roman" pitchFamily="18" charset="0"/>
                <a:cs typeface="Times New Roman" pitchFamily="18" charset="0"/>
              </a:rPr>
              <a:t>Derived from the expression ‘formal education’:</a:t>
            </a:r>
            <a:r>
              <a:rPr lang="en-US" dirty="0" smtClean="0">
                <a:latin typeface="Times New Roman" pitchFamily="18" charset="0"/>
                <a:cs typeface="Times New Roman" pitchFamily="18" charset="0"/>
              </a:rPr>
              <a:t> The expression ‘non-formal’ in non-formal education has been derived from the expression ‘formal’ in formal education by using the pre-fix non--  </a:t>
            </a:r>
          </a:p>
          <a:p>
            <a:pPr lvl="0"/>
            <a:r>
              <a:rPr lang="en-US" b="1" dirty="0" smtClean="0">
                <a:latin typeface="Times New Roman" pitchFamily="18" charset="0"/>
                <a:cs typeface="Times New Roman" pitchFamily="18" charset="0"/>
              </a:rPr>
              <a:t>Outside the realm of formal Education:</a:t>
            </a:r>
            <a:r>
              <a:rPr lang="en-US" dirty="0" smtClean="0">
                <a:latin typeface="Times New Roman" pitchFamily="18" charset="0"/>
                <a:cs typeface="Times New Roman" pitchFamily="18" charset="0"/>
              </a:rPr>
              <a:t> Unlike informal education which is unstructured, spontaneous and without formality, non-formal, education would be structured and planned, but outside the realm of  formal education. In this sense, non-formal education is “any organized, systematic educational activity, carried outside the framework of the established formal system, whether operating separately or as an important feature of some broader activity, that is intended to serve identifiable learning clienteles and learning objectives”. </a:t>
            </a:r>
          </a:p>
          <a:p>
            <a:pPr lvl="0"/>
            <a:r>
              <a:rPr lang="en-US" b="1" dirty="0" smtClean="0">
                <a:latin typeface="Times New Roman" pitchFamily="18" charset="0"/>
                <a:cs typeface="Times New Roman" pitchFamily="18" charset="0"/>
              </a:rPr>
              <a:t>Conscious and deliberate:</a:t>
            </a:r>
            <a:r>
              <a:rPr lang="en-US" dirty="0" smtClean="0">
                <a:latin typeface="Times New Roman" pitchFamily="18" charset="0"/>
                <a:cs typeface="Times New Roman" pitchFamily="18" charset="0"/>
              </a:rPr>
              <a:t> Non-formal education is consciously and deliberately organized and systematically implemented. </a:t>
            </a:r>
            <a:endParaRPr lang="en-US"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lstStyle/>
          <a:p>
            <a:pPr lvl="0"/>
            <a:r>
              <a:rPr lang="en-US" b="1" dirty="0" smtClean="0">
                <a:latin typeface="Times New Roman" pitchFamily="18" charset="0"/>
                <a:cs typeface="Times New Roman" pitchFamily="18" charset="0"/>
              </a:rPr>
              <a:t>To be organized for a homogeneous group:</a:t>
            </a:r>
            <a:r>
              <a:rPr lang="en-US" dirty="0" smtClean="0">
                <a:latin typeface="Times New Roman" pitchFamily="18" charset="0"/>
                <a:cs typeface="Times New Roman" pitchFamily="18" charset="0"/>
              </a:rPr>
              <a:t> Non-formal education should be organized for a homogeneous group. Such a group has to be identified in terms of their learning needs. </a:t>
            </a:r>
          </a:p>
          <a:p>
            <a:pPr lvl="0"/>
            <a:r>
              <a:rPr lang="en-US" b="1" dirty="0" smtClean="0">
                <a:latin typeface="Times New Roman" pitchFamily="18" charset="0"/>
                <a:cs typeface="Times New Roman" pitchFamily="18" charset="0"/>
              </a:rPr>
              <a:t>Serving the needs of the identified group:</a:t>
            </a:r>
            <a:r>
              <a:rPr lang="en-US" dirty="0" smtClean="0">
                <a:latin typeface="Times New Roman" pitchFamily="18" charset="0"/>
                <a:cs typeface="Times New Roman" pitchFamily="18" charset="0"/>
              </a:rPr>
              <a:t> Non-formal education should be programmed to serve the needs of the identified group. This will necessitate flexibility in design of the curriculum and the scheme of evaluation. </a:t>
            </a:r>
            <a:endParaRPr lang="en-US"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ctr">
              <a:buNone/>
            </a:pPr>
            <a:r>
              <a:rPr lang="en-US" dirty="0" smtClean="0">
                <a:latin typeface="Times New Roman" pitchFamily="18" charset="0"/>
                <a:cs typeface="Times New Roman" pitchFamily="18" charset="0"/>
              </a:rPr>
              <a:t>Formal, Informal and Non-formal types of Education at a Glance </a:t>
            </a:r>
          </a:p>
          <a:p>
            <a:pPr algn="ctr">
              <a:buNone/>
            </a:pPr>
            <a:r>
              <a:rPr lang="en-US" dirty="0" smtClean="0">
                <a:latin typeface="Times New Roman" pitchFamily="18" charset="0"/>
                <a:cs typeface="Times New Roman" pitchFamily="18" charset="0"/>
              </a:rPr>
              <a:t>(A Comparative View) </a:t>
            </a:r>
          </a:p>
          <a:p>
            <a:pPr algn="just">
              <a:buNone/>
            </a:pPr>
            <a:endParaRPr lang="en-US" dirty="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380999" y="2362200"/>
          <a:ext cx="8534401" cy="3200400"/>
        </p:xfrm>
        <a:graphic>
          <a:graphicData uri="http://schemas.openxmlformats.org/drawingml/2006/table">
            <a:tbl>
              <a:tblPr firstRow="1" bandRow="1">
                <a:tableStyleId>{5C22544A-7EE6-4342-B048-85BDC9FD1C3A}</a:tableStyleId>
              </a:tblPr>
              <a:tblGrid>
                <a:gridCol w="3051695"/>
                <a:gridCol w="2741353"/>
                <a:gridCol w="2741353"/>
              </a:tblGrid>
              <a:tr h="457200">
                <a:tc>
                  <a:txBody>
                    <a:bodyPr/>
                    <a:lstStyle/>
                    <a:p>
                      <a:r>
                        <a:rPr lang="en-US" sz="2000" dirty="0" smtClean="0">
                          <a:latin typeface="Times New Roman" pitchFamily="18" charset="0"/>
                          <a:cs typeface="Times New Roman" pitchFamily="18" charset="0"/>
                        </a:rPr>
                        <a:t>Formal Education</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In formal Education</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Non-formal Education</a:t>
                      </a:r>
                      <a:endParaRPr lang="en-US" sz="2000" dirty="0">
                        <a:latin typeface="Times New Roman" pitchFamily="18" charset="0"/>
                        <a:cs typeface="Times New Roman" pitchFamily="18" charset="0"/>
                      </a:endParaRPr>
                    </a:p>
                  </a:txBody>
                  <a:tcPr/>
                </a:tc>
              </a:tr>
              <a:tr h="1371600">
                <a:tc>
                  <a:txBody>
                    <a:bodyPr/>
                    <a:lstStyle/>
                    <a:p>
                      <a:pPr lvl="0"/>
                      <a:r>
                        <a:rPr lang="en-US" sz="1800" kern="1200" dirty="0" smtClean="0">
                          <a:solidFill>
                            <a:schemeClr val="dk1"/>
                          </a:solidFill>
                          <a:latin typeface="Times New Roman" pitchFamily="18" charset="0"/>
                          <a:ea typeface="+mn-ea"/>
                          <a:cs typeface="Times New Roman" pitchFamily="18" charset="0"/>
                        </a:rPr>
                        <a:t>1. This education begins from school and goes </a:t>
                      </a:r>
                      <a:r>
                        <a:rPr lang="en-US" sz="1800" kern="1200" dirty="0" err="1" smtClean="0">
                          <a:solidFill>
                            <a:schemeClr val="dk1"/>
                          </a:solidFill>
                          <a:latin typeface="Times New Roman" pitchFamily="18" charset="0"/>
                          <a:ea typeface="+mn-ea"/>
                          <a:cs typeface="Times New Roman" pitchFamily="18" charset="0"/>
                        </a:rPr>
                        <a:t>upto</a:t>
                      </a:r>
                      <a:r>
                        <a:rPr lang="en-US" sz="1800" kern="1200" dirty="0" smtClean="0">
                          <a:solidFill>
                            <a:schemeClr val="dk1"/>
                          </a:solidFill>
                          <a:latin typeface="Times New Roman" pitchFamily="18" charset="0"/>
                          <a:ea typeface="+mn-ea"/>
                          <a:cs typeface="Times New Roman" pitchFamily="18" charset="0"/>
                        </a:rPr>
                        <a:t> university. It is time-bound. </a:t>
                      </a:r>
                      <a:endParaRPr lang="en-US" sz="1800" kern="1200" dirty="0">
                        <a:solidFill>
                          <a:schemeClr val="dk1"/>
                        </a:solidFill>
                        <a:latin typeface="Times New Roman" pitchFamily="18" charset="0"/>
                        <a:ea typeface="+mn-ea"/>
                        <a:cs typeface="Times New Roman" pitchFamily="18" charset="0"/>
                      </a:endParaRPr>
                    </a:p>
                  </a:txBody>
                  <a:tcPr/>
                </a:tc>
                <a:tc>
                  <a:txBody>
                    <a:bodyPr/>
                    <a:lstStyle/>
                    <a:p>
                      <a:pPr marL="342900" marR="0" lvl="0" indent="-342900">
                        <a:lnSpc>
                          <a:spcPct val="115000"/>
                        </a:lnSpc>
                        <a:spcBef>
                          <a:spcPts val="0"/>
                        </a:spcBef>
                        <a:spcAft>
                          <a:spcPts val="1000"/>
                        </a:spcAft>
                        <a:buFont typeface="+mj-lt"/>
                        <a:buAutoNum type="arabicPeriod"/>
                      </a:pPr>
                      <a:r>
                        <a:rPr lang="en-US" sz="1800" dirty="0" smtClean="0">
                          <a:latin typeface="Times New Roman"/>
                          <a:ea typeface="Calibri"/>
                          <a:cs typeface="Times New Roman"/>
                        </a:rPr>
                        <a:t>This education is  life long process. </a:t>
                      </a:r>
                      <a:endParaRPr lang="en-US" sz="1400" dirty="0">
                        <a:latin typeface="+mn-lt"/>
                        <a:ea typeface="Calibri"/>
                        <a:cs typeface="Times New Roman"/>
                      </a:endParaRPr>
                    </a:p>
                  </a:txBody>
                  <a:tcPr/>
                </a:tc>
                <a:tc>
                  <a:txBody>
                    <a:bodyPr/>
                    <a:lstStyle/>
                    <a:p>
                      <a:pPr marL="342900" marR="0" lvl="0" indent="-342900">
                        <a:lnSpc>
                          <a:spcPct val="115000"/>
                        </a:lnSpc>
                        <a:spcBef>
                          <a:spcPts val="0"/>
                        </a:spcBef>
                        <a:spcAft>
                          <a:spcPts val="1000"/>
                        </a:spcAft>
                        <a:buFont typeface="+mj-lt"/>
                        <a:buAutoNum type="arabicPeriod"/>
                      </a:pPr>
                      <a:r>
                        <a:rPr lang="en-US" sz="1800" dirty="0" smtClean="0">
                          <a:latin typeface="Times New Roman"/>
                          <a:ea typeface="Calibri"/>
                          <a:cs typeface="Times New Roman"/>
                        </a:rPr>
                        <a:t>This education is a continuous process. </a:t>
                      </a:r>
                      <a:endParaRPr lang="en-US" sz="1400" dirty="0">
                        <a:latin typeface="+mn-lt"/>
                        <a:ea typeface="Calibri"/>
                        <a:cs typeface="Times New Roman"/>
                      </a:endParaRPr>
                    </a:p>
                  </a:txBody>
                  <a:tcPr/>
                </a:tc>
              </a:tr>
              <a:tr h="1371600">
                <a:tc>
                  <a:txBody>
                    <a:bodyPr/>
                    <a:lstStyle/>
                    <a:p>
                      <a:pPr marL="342900" marR="0" lvl="0" indent="-342900">
                        <a:lnSpc>
                          <a:spcPct val="115000"/>
                        </a:lnSpc>
                        <a:spcBef>
                          <a:spcPts val="0"/>
                        </a:spcBef>
                        <a:spcAft>
                          <a:spcPts val="1000"/>
                        </a:spcAft>
                        <a:buFont typeface="+mj-lt"/>
                        <a:buNone/>
                      </a:pPr>
                      <a:r>
                        <a:rPr lang="en-US" sz="1800" dirty="0" smtClean="0">
                          <a:latin typeface="Times New Roman"/>
                          <a:ea typeface="Calibri"/>
                          <a:cs typeface="Times New Roman"/>
                        </a:rPr>
                        <a:t>2. The scope of this education is limited and narrow. </a:t>
                      </a:r>
                      <a:endParaRPr lang="en-US" sz="1400" dirty="0" smtClean="0">
                        <a:latin typeface="+mn-lt"/>
                        <a:ea typeface="Calibri"/>
                        <a:cs typeface="Times New Roman"/>
                      </a:endParaRPr>
                    </a:p>
                    <a:p>
                      <a:endParaRPr lang="en-US" dirty="0"/>
                    </a:p>
                  </a:txBody>
                  <a:tcPr/>
                </a:tc>
                <a:tc>
                  <a:txBody>
                    <a:bodyPr/>
                    <a:lstStyle/>
                    <a:p>
                      <a:pPr marL="342900" marR="0" lvl="0" indent="-342900">
                        <a:lnSpc>
                          <a:spcPct val="115000"/>
                        </a:lnSpc>
                        <a:spcBef>
                          <a:spcPts val="0"/>
                        </a:spcBef>
                        <a:spcAft>
                          <a:spcPts val="1000"/>
                        </a:spcAft>
                        <a:buFont typeface="+mj-lt"/>
                        <a:buNone/>
                      </a:pPr>
                      <a:r>
                        <a:rPr lang="en-US" sz="1800" dirty="0" smtClean="0">
                          <a:latin typeface="Times New Roman"/>
                          <a:ea typeface="Calibri"/>
                          <a:cs typeface="Times New Roman"/>
                        </a:rPr>
                        <a:t>2. The scope of  Informal education is vast. </a:t>
                      </a:r>
                      <a:endParaRPr lang="en-US" sz="1400" dirty="0" smtClean="0">
                        <a:latin typeface="+mn-lt"/>
                        <a:ea typeface="Calibri"/>
                        <a:cs typeface="Times New Roman"/>
                      </a:endParaRPr>
                    </a:p>
                    <a:p>
                      <a:endParaRPr lang="en-US" dirty="0"/>
                    </a:p>
                  </a:txBody>
                  <a:tcPr/>
                </a:tc>
                <a:tc>
                  <a:txBody>
                    <a:bodyPr/>
                    <a:lstStyle/>
                    <a:p>
                      <a:pPr marL="342900" marR="0" lvl="0" indent="-342900">
                        <a:lnSpc>
                          <a:spcPct val="115000"/>
                        </a:lnSpc>
                        <a:spcBef>
                          <a:spcPts val="0"/>
                        </a:spcBef>
                        <a:spcAft>
                          <a:spcPts val="1000"/>
                        </a:spcAft>
                        <a:buFont typeface="+mj-lt"/>
                        <a:buNone/>
                      </a:pPr>
                      <a:r>
                        <a:rPr lang="en-US" sz="1800" dirty="0" smtClean="0">
                          <a:latin typeface="Times New Roman"/>
                          <a:ea typeface="Calibri"/>
                          <a:cs typeface="Times New Roman"/>
                        </a:rPr>
                        <a:t>2. The scope of this education is vast. </a:t>
                      </a:r>
                      <a:endParaRPr lang="en-US" sz="1400" dirty="0">
                        <a:latin typeface="+mn-lt"/>
                        <a:ea typeface="Calibri"/>
                        <a:cs typeface="Times New Roman"/>
                      </a:endParaRPr>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304801"/>
          <a:ext cx="8229600" cy="5393775"/>
        </p:xfrm>
        <a:graphic>
          <a:graphicData uri="http://schemas.openxmlformats.org/drawingml/2006/table">
            <a:tbl>
              <a:tblPr firstRow="1" bandRow="1">
                <a:tableStyleId>{5C22544A-7EE6-4342-B048-85BDC9FD1C3A}</a:tableStyleId>
              </a:tblPr>
              <a:tblGrid>
                <a:gridCol w="2743200"/>
                <a:gridCol w="2743200"/>
                <a:gridCol w="2743200"/>
              </a:tblGrid>
              <a:tr h="1523999">
                <a:tc>
                  <a:txBody>
                    <a:bodyPr/>
                    <a:lstStyle/>
                    <a:p>
                      <a:r>
                        <a:rPr lang="en-US" sz="1600" dirty="0" smtClean="0">
                          <a:latin typeface="Times New Roman" pitchFamily="18" charset="0"/>
                          <a:ea typeface="Calibri"/>
                          <a:cs typeface="Times New Roman" pitchFamily="18" charset="0"/>
                        </a:rPr>
                        <a:t>3. The sources or agencies of this education are school, religious institutions, museums, library and art-gallery etc. </a:t>
                      </a:r>
                      <a:endParaRPr lang="en-US" sz="1600" dirty="0">
                        <a:latin typeface="Times New Roman" pitchFamily="18" charset="0"/>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3. The sources or agencies of Informal education are Home, market places, etc. </a:t>
                      </a:r>
                      <a:endParaRPr lang="en-US" sz="1600" dirty="0">
                        <a:latin typeface="Times New Roman" pitchFamily="18" charset="0"/>
                        <a:ea typeface="Calibri"/>
                        <a:cs typeface="Times New Roman" pitchFamily="18" charset="0"/>
                      </a:endParaRPr>
                    </a:p>
                  </a:txBody>
                  <a:tcPr/>
                </a:tc>
                <a:tc>
                  <a:txBody>
                    <a:bodyPr/>
                    <a:lstStyle/>
                    <a:p>
                      <a:r>
                        <a:rPr lang="en-US" sz="1600" dirty="0" smtClean="0">
                          <a:latin typeface="Times New Roman" pitchFamily="18" charset="0"/>
                          <a:ea typeface="Calibri"/>
                          <a:cs typeface="Times New Roman" pitchFamily="18" charset="0"/>
                        </a:rPr>
                        <a:t>3. The sources of this type of education are structured organization, theatres etc. </a:t>
                      </a:r>
                      <a:endParaRPr lang="en-US" sz="1600" dirty="0">
                        <a:latin typeface="Times New Roman" pitchFamily="18" charset="0"/>
                        <a:cs typeface="Times New Roman" pitchFamily="18" charset="0"/>
                      </a:endParaRPr>
                    </a:p>
                  </a:txBody>
                  <a:tcPr/>
                </a:tc>
              </a:tr>
              <a:tr h="1102278">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4. The aim of this education is intellectual development of man.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4. This education lays stress on practicality.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4. The aim of this education is all round development of man. </a:t>
                      </a:r>
                      <a:endParaRPr lang="en-US" sz="1600" dirty="0">
                        <a:latin typeface="Times New Roman" pitchFamily="18" charset="0"/>
                        <a:ea typeface="Calibri"/>
                        <a:cs typeface="Times New Roman" pitchFamily="18" charset="0"/>
                      </a:endParaRPr>
                    </a:p>
                  </a:txBody>
                  <a:tcPr/>
                </a:tc>
              </a:tr>
              <a:tr h="1437332">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5.  Formal education is pre-planned. Its time-schedule is fixed.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5. Informal education is received from any and every person at any time.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5. Non-formal education is also pre-planned like Formal education. </a:t>
                      </a:r>
                      <a:endParaRPr lang="en-US" sz="1600" dirty="0">
                        <a:latin typeface="Times New Roman" pitchFamily="18" charset="0"/>
                        <a:ea typeface="Calibri"/>
                        <a:cs typeface="Times New Roman" pitchFamily="18" charset="0"/>
                      </a:endParaRPr>
                    </a:p>
                  </a:txBody>
                  <a:tcPr/>
                </a:tc>
              </a:tr>
              <a:tr h="1330166">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6. In the curriculum the subjects and co-curricular activities are fixed. </a:t>
                      </a:r>
                    </a:p>
                    <a:p>
                      <a:endParaRPr lang="en-US" sz="1600" dirty="0">
                        <a:latin typeface="Times New Roman" pitchFamily="18" charset="0"/>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6. In this education curriculum is the life itself.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6. Non-formal education includes need-based subjects. </a:t>
                      </a:r>
                      <a:endParaRPr lang="en-US" sz="1600" dirty="0">
                        <a:latin typeface="Times New Roman" pitchFamily="18" charset="0"/>
                        <a:ea typeface="Calibri"/>
                        <a:cs typeface="Times New Roman" pitchFamily="18" charset="0"/>
                      </a:endParaRPr>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457200" y="304801"/>
          <a:ext cx="8229600" cy="5737574"/>
        </p:xfrm>
        <a:graphic>
          <a:graphicData uri="http://schemas.openxmlformats.org/drawingml/2006/table">
            <a:tbl>
              <a:tblPr firstRow="1" bandRow="1">
                <a:tableStyleId>{5C22544A-7EE6-4342-B048-85BDC9FD1C3A}</a:tableStyleId>
              </a:tblPr>
              <a:tblGrid>
                <a:gridCol w="2743200"/>
                <a:gridCol w="2743200"/>
                <a:gridCol w="2743200"/>
              </a:tblGrid>
              <a:tr h="1447799">
                <a:tc>
                  <a:txBody>
                    <a:bodyPr/>
                    <a:lstStyle/>
                    <a:p>
                      <a:pPr lvl="0"/>
                      <a:r>
                        <a:rPr lang="en-US" sz="1600" b="1" kern="1200" dirty="0" smtClean="0">
                          <a:solidFill>
                            <a:schemeClr val="lt1"/>
                          </a:solidFill>
                          <a:latin typeface="Times New Roman" pitchFamily="18" charset="0"/>
                          <a:ea typeface="+mn-ea"/>
                          <a:cs typeface="Times New Roman" pitchFamily="18" charset="0"/>
                        </a:rPr>
                        <a:t> </a:t>
                      </a:r>
                    </a:p>
                    <a:p>
                      <a:pPr marL="342900" marR="0" lvl="0" indent="-342900">
                        <a:lnSpc>
                          <a:spcPct val="115000"/>
                        </a:lnSpc>
                        <a:spcBef>
                          <a:spcPts val="0"/>
                        </a:spcBef>
                        <a:spcAft>
                          <a:spcPts val="1000"/>
                        </a:spcAft>
                        <a:buFont typeface="+mj-lt"/>
                        <a:buNone/>
                      </a:pPr>
                      <a:r>
                        <a:rPr lang="en-US" sz="1600" b="1" kern="1200" dirty="0" smtClean="0">
                          <a:solidFill>
                            <a:schemeClr val="lt1"/>
                          </a:solidFill>
                          <a:latin typeface="Times New Roman" pitchFamily="18" charset="0"/>
                          <a:ea typeface="+mn-ea"/>
                          <a:cs typeface="Times New Roman" pitchFamily="18" charset="0"/>
                        </a:rPr>
                        <a:t>7.  </a:t>
                      </a:r>
                      <a:r>
                        <a:rPr lang="en-US" sz="1600" dirty="0" smtClean="0">
                          <a:latin typeface="Times New Roman" pitchFamily="18" charset="0"/>
                          <a:ea typeface="Calibri"/>
                          <a:cs typeface="Times New Roman" pitchFamily="18" charset="0"/>
                        </a:rPr>
                        <a:t>This education is unreal. </a:t>
                      </a:r>
                    </a:p>
                    <a:p>
                      <a:r>
                        <a:rPr lang="en-US" sz="1600" b="1" kern="1200" dirty="0" smtClean="0">
                          <a:solidFill>
                            <a:schemeClr val="lt1"/>
                          </a:solidFill>
                          <a:latin typeface="Times New Roman" pitchFamily="18" charset="0"/>
                          <a:ea typeface="+mn-ea"/>
                          <a:cs typeface="Times New Roman" pitchFamily="18" charset="0"/>
                        </a:rPr>
                        <a:t> </a:t>
                      </a: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7. Informal education is natural.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7. This education is the combination of natural and formal education. </a:t>
                      </a:r>
                      <a:endParaRPr lang="en-US" sz="1600" dirty="0">
                        <a:latin typeface="Times New Roman" pitchFamily="18" charset="0"/>
                        <a:ea typeface="Calibri"/>
                        <a:cs typeface="Times New Roman" pitchFamily="18" charset="0"/>
                      </a:endParaRPr>
                    </a:p>
                  </a:txBody>
                  <a:tcPr/>
                </a:tc>
              </a:tr>
              <a:tr h="1102278">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8.  Formal education is provided through fixed and formal methods of teaching.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8. In this education there are no fixed methods of teaching.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8. In Non-formal education the methods are predetermined in written form. </a:t>
                      </a:r>
                      <a:endParaRPr lang="en-US" sz="1600" dirty="0">
                        <a:latin typeface="Times New Roman" pitchFamily="18" charset="0"/>
                        <a:ea typeface="Calibri"/>
                        <a:cs typeface="Times New Roman" pitchFamily="18" charset="0"/>
                      </a:endParaRPr>
                    </a:p>
                  </a:txBody>
                  <a:tcPr/>
                </a:tc>
              </a:tr>
              <a:tr h="1107522">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9. This education is imparted by trained teachers.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9. This education can be received from any person. </a:t>
                      </a:r>
                    </a:p>
                    <a:p>
                      <a:pPr marL="342900" marR="0" lvl="0" indent="-342900">
                        <a:lnSpc>
                          <a:spcPct val="115000"/>
                        </a:lnSpc>
                        <a:spcBef>
                          <a:spcPts val="0"/>
                        </a:spcBef>
                        <a:spcAft>
                          <a:spcPts val="1000"/>
                        </a:spcAft>
                        <a:buFont typeface="+mj-lt"/>
                        <a:buNone/>
                      </a:pP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9. This education is also given by experienced teachers but mostly through correspondence. </a:t>
                      </a:r>
                      <a:endParaRPr lang="en-US" sz="1600" dirty="0">
                        <a:latin typeface="Times New Roman" pitchFamily="18" charset="0"/>
                        <a:ea typeface="Calibri"/>
                        <a:cs typeface="Times New Roman" pitchFamily="18" charset="0"/>
                      </a:endParaRPr>
                    </a:p>
                  </a:txBody>
                  <a:tcPr/>
                </a:tc>
              </a:tr>
              <a:tr h="1863567">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10. Student’s evaluation is done on the basis of examination. Certificates are awarded.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10. The individual’s evaluation is done by observing Social adjustment. No certificate is awarded.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10. In Non-formal education certificates/Degrees are awarded on the basis of evaluation. </a:t>
                      </a:r>
                      <a:endParaRPr lang="en-US" sz="1600" dirty="0">
                        <a:latin typeface="Times New Roman" pitchFamily="18" charset="0"/>
                        <a:ea typeface="Calibri"/>
                        <a:cs typeface="Times New Roman" pitchFamily="18" charset="0"/>
                      </a:endParaRPr>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533400" y="609600"/>
          <a:ext cx="8229600" cy="5105400"/>
        </p:xfrm>
        <a:graphic>
          <a:graphicData uri="http://schemas.openxmlformats.org/drawingml/2006/table">
            <a:tbl>
              <a:tblPr firstRow="1" bandRow="1">
                <a:tableStyleId>{5C22544A-7EE6-4342-B048-85BDC9FD1C3A}</a:tableStyleId>
              </a:tblPr>
              <a:tblGrid>
                <a:gridCol w="2743200"/>
                <a:gridCol w="2743200"/>
                <a:gridCol w="2743200"/>
              </a:tblGrid>
              <a:tr h="1357668">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11. Discipline is strict as well as flexible in this education.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11. In Informal education social control becomes the cause of social discipline.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11. It is self-imposed or inner discipline. </a:t>
                      </a:r>
                      <a:endParaRPr lang="en-US" sz="1600" dirty="0">
                        <a:latin typeface="Times New Roman" pitchFamily="18" charset="0"/>
                        <a:ea typeface="Calibri"/>
                        <a:cs typeface="Times New Roman" pitchFamily="18" charset="0"/>
                      </a:endParaRPr>
                    </a:p>
                  </a:txBody>
                  <a:tcPr/>
                </a:tc>
              </a:tr>
              <a:tr h="1471348">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12. This education is confined to educational institutions, schools or colleges. </a:t>
                      </a:r>
                    </a:p>
                    <a:p>
                      <a:pPr marL="342900" marR="0" lvl="0" indent="-342900">
                        <a:lnSpc>
                          <a:spcPct val="115000"/>
                        </a:lnSpc>
                        <a:spcBef>
                          <a:spcPts val="0"/>
                        </a:spcBef>
                        <a:spcAft>
                          <a:spcPts val="1000"/>
                        </a:spcAft>
                        <a:buFont typeface="+mj-lt"/>
                        <a:buNone/>
                      </a:pP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12. This education can be received at any place. </a:t>
                      </a:r>
                    </a:p>
                    <a:p>
                      <a:pPr marL="342900" marR="0" lvl="0" indent="-342900">
                        <a:lnSpc>
                          <a:spcPct val="115000"/>
                        </a:lnSpc>
                        <a:spcBef>
                          <a:spcPts val="0"/>
                        </a:spcBef>
                        <a:spcAft>
                          <a:spcPts val="1000"/>
                        </a:spcAft>
                        <a:buFont typeface="+mj-lt"/>
                        <a:buNone/>
                      </a:pP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12. This is own time education and takes place out side the four-walls of formal institutions.</a:t>
                      </a:r>
                      <a:endParaRPr lang="en-US" sz="1600" dirty="0">
                        <a:latin typeface="Times New Roman" pitchFamily="18" charset="0"/>
                        <a:ea typeface="Calibri"/>
                        <a:cs typeface="Times New Roman" pitchFamily="18" charset="0"/>
                      </a:endParaRPr>
                    </a:p>
                  </a:txBody>
                  <a:tcPr/>
                </a:tc>
              </a:tr>
              <a:tr h="1109392">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13. Formal education is rigid and has fixed point of entry and exit.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13. It is free from any rigid rules or entry or exit point. </a:t>
                      </a:r>
                      <a:endParaRPr lang="en-US" sz="1600" dirty="0">
                        <a:latin typeface="Times New Roman" pitchFamily="18" charset="0"/>
                        <a:ea typeface="Calibri"/>
                        <a:cs typeface="Times New Roman" pitchFamily="18" charset="0"/>
                      </a:endParaRPr>
                    </a:p>
                  </a:txBody>
                  <a:tcPr/>
                </a:tc>
                <a:tc>
                  <a:txBody>
                    <a:bodyPr/>
                    <a:lstStyle/>
                    <a:p>
                      <a:pPr marL="342900" marR="0" lvl="0" indent="-342900" algn="l" defTabSz="914400" rtl="0" eaLnBrk="1" fontAlgn="auto" latinLnBrk="0" hangingPunct="1">
                        <a:lnSpc>
                          <a:spcPct val="115000"/>
                        </a:lnSpc>
                        <a:spcBef>
                          <a:spcPts val="0"/>
                        </a:spcBef>
                        <a:spcAft>
                          <a:spcPts val="1000"/>
                        </a:spcAft>
                        <a:buClrTx/>
                        <a:buSzTx/>
                        <a:buFont typeface="+mj-lt"/>
                        <a:buNone/>
                        <a:tabLst/>
                        <a:defRPr/>
                      </a:pPr>
                      <a:r>
                        <a:rPr lang="en-US" sz="1600" dirty="0" smtClean="0">
                          <a:latin typeface="Times New Roman" pitchFamily="18" charset="0"/>
                          <a:ea typeface="Calibri"/>
                          <a:cs typeface="Times New Roman" pitchFamily="18" charset="0"/>
                        </a:rPr>
                        <a:t>13.  It has flexible point of entry and exit</a:t>
                      </a:r>
                      <a:endParaRPr lang="en-US" sz="1600" dirty="0">
                        <a:latin typeface="Times New Roman" pitchFamily="18" charset="0"/>
                        <a:ea typeface="Calibri"/>
                        <a:cs typeface="Times New Roman" pitchFamily="18" charset="0"/>
                      </a:endParaRPr>
                    </a:p>
                  </a:txBody>
                  <a:tcPr/>
                </a:tc>
              </a:tr>
              <a:tr h="1166992">
                <a:tc>
                  <a:txBody>
                    <a:bodyPr/>
                    <a:lstStyle/>
                    <a:p>
                      <a:r>
                        <a:rPr lang="en-US" sz="1600" dirty="0" smtClean="0">
                          <a:latin typeface="Times New Roman" pitchFamily="18" charset="0"/>
                          <a:ea typeface="Calibri"/>
                          <a:cs typeface="Times New Roman" pitchFamily="18" charset="0"/>
                        </a:rPr>
                        <a:t>14. It does not </a:t>
                      </a:r>
                      <a:r>
                        <a:rPr lang="en-US" sz="1600" dirty="0" err="1" smtClean="0">
                          <a:latin typeface="Times New Roman" pitchFamily="18" charset="0"/>
                          <a:ea typeface="Calibri"/>
                          <a:cs typeface="Times New Roman" pitchFamily="18" charset="0"/>
                        </a:rPr>
                        <a:t>utilise</a:t>
                      </a:r>
                      <a:r>
                        <a:rPr lang="en-US" sz="1600" dirty="0" smtClean="0">
                          <a:latin typeface="Times New Roman" pitchFamily="18" charset="0"/>
                          <a:ea typeface="Calibri"/>
                          <a:cs typeface="Times New Roman" pitchFamily="18" charset="0"/>
                        </a:rPr>
                        <a:t> all the human resources.</a:t>
                      </a:r>
                      <a:endParaRPr lang="en-US" sz="1600" dirty="0">
                        <a:latin typeface="Times New Roman" pitchFamily="18" charset="0"/>
                        <a:cs typeface="Times New Roman" pitchFamily="18" charset="0"/>
                      </a:endParaRPr>
                    </a:p>
                  </a:txBody>
                  <a:tcPr/>
                </a:tc>
                <a:tc>
                  <a:txBody>
                    <a:bodyPr/>
                    <a:lstStyle/>
                    <a:p>
                      <a:pPr marL="342900" marR="0" lvl="0" indent="-342900" algn="l" defTabSz="914400" rtl="0" eaLnBrk="1" fontAlgn="auto" latinLnBrk="0" hangingPunct="1">
                        <a:lnSpc>
                          <a:spcPct val="115000"/>
                        </a:lnSpc>
                        <a:spcBef>
                          <a:spcPts val="0"/>
                        </a:spcBef>
                        <a:spcAft>
                          <a:spcPts val="1000"/>
                        </a:spcAft>
                        <a:buClrTx/>
                        <a:buSzTx/>
                        <a:buFont typeface="+mj-lt"/>
                        <a:buNone/>
                        <a:tabLst/>
                        <a:defRPr/>
                      </a:pPr>
                      <a:r>
                        <a:rPr lang="en-US" sz="1600" dirty="0" smtClean="0">
                          <a:latin typeface="Times New Roman" pitchFamily="18" charset="0"/>
                          <a:ea typeface="Calibri"/>
                          <a:cs typeface="Times New Roman" pitchFamily="18" charset="0"/>
                        </a:rPr>
                        <a:t>14. It </a:t>
                      </a:r>
                      <a:r>
                        <a:rPr lang="en-US" sz="1600" dirty="0" err="1" smtClean="0">
                          <a:latin typeface="Times New Roman" pitchFamily="18" charset="0"/>
                          <a:ea typeface="Calibri"/>
                          <a:cs typeface="Times New Roman" pitchFamily="18" charset="0"/>
                        </a:rPr>
                        <a:t>utilises</a:t>
                      </a:r>
                      <a:r>
                        <a:rPr lang="en-US" sz="1600" dirty="0" smtClean="0">
                          <a:latin typeface="Times New Roman" pitchFamily="18" charset="0"/>
                          <a:ea typeface="Calibri"/>
                          <a:cs typeface="Times New Roman" pitchFamily="18" charset="0"/>
                        </a:rPr>
                        <a:t> human  resources. </a:t>
                      </a:r>
                      <a:endParaRPr lang="en-US" sz="1600" dirty="0">
                        <a:latin typeface="Times New Roman" pitchFamily="18" charset="0"/>
                        <a:ea typeface="Calibri"/>
                        <a:cs typeface="Times New Roman" pitchFamily="18" charset="0"/>
                      </a:endParaRPr>
                    </a:p>
                  </a:txBody>
                  <a:tcPr/>
                </a:tc>
                <a:tc>
                  <a:txBody>
                    <a:bodyPr/>
                    <a:lstStyle/>
                    <a:p>
                      <a:pPr marL="342900" marR="0" lvl="0" indent="-342900">
                        <a:lnSpc>
                          <a:spcPct val="115000"/>
                        </a:lnSpc>
                        <a:spcBef>
                          <a:spcPts val="0"/>
                        </a:spcBef>
                        <a:spcAft>
                          <a:spcPts val="1000"/>
                        </a:spcAft>
                        <a:buFont typeface="+mj-lt"/>
                        <a:buNone/>
                      </a:pPr>
                      <a:r>
                        <a:rPr lang="en-US" sz="1600" dirty="0" smtClean="0">
                          <a:latin typeface="Times New Roman" pitchFamily="18" charset="0"/>
                          <a:ea typeface="Calibri"/>
                          <a:cs typeface="Times New Roman" pitchFamily="18" charset="0"/>
                        </a:rPr>
                        <a:t>14. It is based on the principle of maximization of human potentials.</a:t>
                      </a:r>
                      <a:endParaRPr lang="en-US" sz="1600" dirty="0">
                        <a:latin typeface="Times New Roman" pitchFamily="18" charset="0"/>
                        <a:ea typeface="Calibri"/>
                        <a:cs typeface="Times New Roman" pitchFamily="18" charset="0"/>
                      </a:endParaRP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4953000"/>
          </a:xfrm>
        </p:spPr>
        <p:txBody>
          <a:bodyPr>
            <a:normAutofit/>
          </a:bodyPr>
          <a:lstStyle/>
          <a:p>
            <a:pPr marL="0" indent="0" algn="just">
              <a:buNone/>
            </a:pPr>
            <a:endParaRPr lang="en-US"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8229600" cy="792162"/>
          </a:xfrm>
        </p:spPr>
        <p:txBody>
          <a:bodyPr>
            <a:normAutofit/>
          </a:bodyPr>
          <a:lstStyle/>
          <a:p>
            <a:r>
              <a:rPr lang="en-US" sz="3200" dirty="0" smtClean="0">
                <a:latin typeface="Times New Roman" pitchFamily="18" charset="0"/>
                <a:cs typeface="Times New Roman" pitchFamily="18" charset="0"/>
              </a:rPr>
              <a:t>Formal Education</a:t>
            </a:r>
            <a:endParaRPr lang="en-US" sz="3200" dirty="0">
              <a:latin typeface="Times New Roman" pitchFamily="18" charset="0"/>
              <a:cs typeface="Times New Roman" pitchFamily="18" charset="0"/>
            </a:endParaRPr>
          </a:p>
        </p:txBody>
      </p:sp>
      <p:sp>
        <p:nvSpPr>
          <p:cNvPr id="6" name="Content Placeholder 5"/>
          <p:cNvSpPr>
            <a:spLocks noGrp="1"/>
          </p:cNvSpPr>
          <p:nvPr>
            <p:ph idx="1"/>
          </p:nvPr>
        </p:nvSpPr>
        <p:spPr>
          <a:xfrm>
            <a:off x="457200" y="1066800"/>
            <a:ext cx="8229600" cy="5257800"/>
          </a:xfrm>
        </p:spPr>
        <p:txBody>
          <a:bodyPr>
            <a:normAutofit/>
          </a:bodyPr>
          <a:lstStyle/>
          <a:p>
            <a:r>
              <a:rPr lang="en-US" dirty="0" smtClean="0">
                <a:latin typeface="Times New Roman" pitchFamily="18" charset="0"/>
                <a:cs typeface="Times New Roman" pitchFamily="18" charset="0"/>
              </a:rPr>
              <a:t>Formal Education refers to the educational programs which are conducted in the school, colleges and universities of the state according to the planned and organized procedure.</a:t>
            </a:r>
          </a:p>
          <a:p>
            <a:r>
              <a:rPr lang="en-US" dirty="0" smtClean="0">
                <a:latin typeface="Times New Roman" pitchFamily="18" charset="0"/>
                <a:cs typeface="Times New Roman" pitchFamily="18" charset="0"/>
              </a:rPr>
              <a:t>Formal Education is the process of training and developing the abilities of the individuals in a certified program.</a:t>
            </a:r>
            <a:endParaRPr lang="en-US"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066800"/>
            <a:ext cx="8229600" cy="5257800"/>
          </a:xfrm>
        </p:spPr>
        <p:txBody>
          <a:bodyPr>
            <a:normAutofit/>
          </a:bodyPr>
          <a:lstStyle/>
          <a:p>
            <a:pPr>
              <a:buNone/>
            </a:pPr>
            <a:r>
              <a:rPr lang="en-US" dirty="0" smtClean="0">
                <a:latin typeface="Times New Roman" pitchFamily="18" charset="0"/>
                <a:cs typeface="Times New Roman" pitchFamily="18" charset="0"/>
              </a:rPr>
              <a:t>HIGHLIGHTS / CHARACTERISTICS: </a:t>
            </a:r>
          </a:p>
          <a:p>
            <a:pPr lvl="0"/>
            <a:r>
              <a:rPr lang="en-US" dirty="0" smtClean="0">
                <a:latin typeface="Times New Roman" pitchFamily="18" charset="0"/>
                <a:cs typeface="Times New Roman" pitchFamily="18" charset="0"/>
              </a:rPr>
              <a:t>Planned with a particular end in view. </a:t>
            </a:r>
          </a:p>
          <a:p>
            <a:pPr lvl="0"/>
            <a:r>
              <a:rPr lang="en-US" dirty="0" smtClean="0">
                <a:latin typeface="Times New Roman" pitchFamily="18" charset="0"/>
                <a:cs typeface="Times New Roman" pitchFamily="18" charset="0"/>
              </a:rPr>
              <a:t>Limited to a specific period. </a:t>
            </a:r>
          </a:p>
          <a:p>
            <a:pPr lvl="0"/>
            <a:r>
              <a:rPr lang="en-US" dirty="0" smtClean="0">
                <a:latin typeface="Times New Roman" pitchFamily="18" charset="0"/>
                <a:cs typeface="Times New Roman" pitchFamily="18" charset="0"/>
              </a:rPr>
              <a:t>Well-defined and systematic curriculum. </a:t>
            </a:r>
          </a:p>
          <a:p>
            <a:pPr lvl="0"/>
            <a:r>
              <a:rPr lang="en-US" dirty="0" smtClean="0">
                <a:latin typeface="Times New Roman" pitchFamily="18" charset="0"/>
                <a:cs typeface="Times New Roman" pitchFamily="18" charset="0"/>
              </a:rPr>
              <a:t>Given by specially qualified teachers. </a:t>
            </a:r>
          </a:p>
          <a:p>
            <a:pPr lvl="0"/>
            <a:r>
              <a:rPr lang="en-US" dirty="0" smtClean="0">
                <a:latin typeface="Times New Roman" pitchFamily="18" charset="0"/>
                <a:cs typeface="Times New Roman" pitchFamily="18" charset="0"/>
              </a:rPr>
              <a:t>Includes activities outside the classroom. </a:t>
            </a:r>
          </a:p>
          <a:p>
            <a:pPr lvl="0"/>
            <a:r>
              <a:rPr lang="en-US" dirty="0" smtClean="0">
                <a:latin typeface="Times New Roman" pitchFamily="18" charset="0"/>
                <a:cs typeface="Times New Roman" pitchFamily="18" charset="0"/>
              </a:rPr>
              <a:t>Observes strict discipline. </a:t>
            </a:r>
            <a:endParaRPr lang="en-US"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normAutofit fontScale="85000" lnSpcReduction="10000"/>
          </a:bodyPr>
          <a:lstStyle/>
          <a:p>
            <a:pPr lvl="0"/>
            <a:r>
              <a:rPr lang="en-US" b="1" dirty="0" smtClean="0">
                <a:latin typeface="Times New Roman" pitchFamily="18" charset="0"/>
                <a:cs typeface="Times New Roman" pitchFamily="18" charset="0"/>
              </a:rPr>
              <a:t>Planned with a particular end in view:</a:t>
            </a:r>
            <a:r>
              <a:rPr lang="en-US" dirty="0" smtClean="0">
                <a:latin typeface="Times New Roman" pitchFamily="18" charset="0"/>
                <a:cs typeface="Times New Roman" pitchFamily="18" charset="0"/>
              </a:rPr>
              <a:t> It is given in school, college and similar other institutions which are establish with the purpose. In this way it is direct schooling, instruction and tuition. </a:t>
            </a:r>
          </a:p>
          <a:p>
            <a:pPr lvl="0"/>
            <a:r>
              <a:rPr lang="en-US" b="1" dirty="0" smtClean="0">
                <a:latin typeface="Times New Roman" pitchFamily="18" charset="0"/>
                <a:cs typeface="Times New Roman" pitchFamily="18" charset="0"/>
              </a:rPr>
              <a:t>Limited to a specific period or stage:</a:t>
            </a:r>
            <a:r>
              <a:rPr lang="en-US" dirty="0" smtClean="0">
                <a:latin typeface="Times New Roman" pitchFamily="18" charset="0"/>
                <a:cs typeface="Times New Roman" pitchFamily="18" charset="0"/>
              </a:rPr>
              <a:t> It is provided according to certain set rules and regulations. It is in the form of systematic, planned and guided instruction.</a:t>
            </a:r>
          </a:p>
          <a:p>
            <a:pPr lvl="0"/>
            <a:r>
              <a:rPr lang="en-US" b="1" dirty="0" smtClean="0">
                <a:latin typeface="Times New Roman" pitchFamily="18" charset="0"/>
                <a:cs typeface="Times New Roman" pitchFamily="18" charset="0"/>
              </a:rPr>
              <a:t>Well-defined and systematic curriculum:</a:t>
            </a:r>
            <a:r>
              <a:rPr lang="en-US" dirty="0" smtClean="0">
                <a:latin typeface="Times New Roman" pitchFamily="18" charset="0"/>
                <a:cs typeface="Times New Roman" pitchFamily="18" charset="0"/>
              </a:rPr>
              <a:t> This curriculum is based on certain aims and objectives. These aims are in conformity with the needs of  the society and the state. </a:t>
            </a:r>
          </a:p>
          <a:p>
            <a:pPr lvl="0"/>
            <a:r>
              <a:rPr lang="en-US" b="1" dirty="0" smtClean="0">
                <a:latin typeface="Times New Roman" pitchFamily="18" charset="0"/>
                <a:cs typeface="Times New Roman" pitchFamily="18" charset="0"/>
              </a:rPr>
              <a:t>Given by specially qualified teachers:</a:t>
            </a:r>
            <a:r>
              <a:rPr lang="en-US" dirty="0" smtClean="0">
                <a:latin typeface="Times New Roman" pitchFamily="18" charset="0"/>
                <a:cs typeface="Times New Roman" pitchFamily="18" charset="0"/>
              </a:rPr>
              <a:t> In Formal education teachers  are supposed to be efficient in the art of instruction.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lnSpcReduction="10000"/>
          </a:bodyPr>
          <a:lstStyle/>
          <a:p>
            <a:pPr lvl="0"/>
            <a:r>
              <a:rPr lang="en-US" b="1" dirty="0" smtClean="0">
                <a:latin typeface="Times New Roman" pitchFamily="18" charset="0"/>
                <a:cs typeface="Times New Roman" pitchFamily="18" charset="0"/>
              </a:rPr>
              <a:t>Includes activities outside the class-room:</a:t>
            </a:r>
            <a:r>
              <a:rPr lang="en-US" dirty="0" smtClean="0">
                <a:latin typeface="Times New Roman" pitchFamily="18" charset="0"/>
                <a:cs typeface="Times New Roman" pitchFamily="18" charset="0"/>
              </a:rPr>
              <a:t> In modern progressive schools, the process of education is not merely restricted to the four walls of the class-room. There are more activities outside the class-room than inside it. </a:t>
            </a:r>
          </a:p>
          <a:p>
            <a:pPr lvl="0"/>
            <a:r>
              <a:rPr lang="en-US" b="1" dirty="0" smtClean="0">
                <a:latin typeface="Times New Roman" pitchFamily="18" charset="0"/>
                <a:cs typeface="Times New Roman" pitchFamily="18" charset="0"/>
              </a:rPr>
              <a:t>Observes strict discipline:</a:t>
            </a:r>
            <a:r>
              <a:rPr lang="en-US" dirty="0" smtClean="0">
                <a:latin typeface="Times New Roman" pitchFamily="18" charset="0"/>
                <a:cs typeface="Times New Roman" pitchFamily="18" charset="0"/>
              </a:rPr>
              <a:t> Formal education observes strict discipline. The pupil and the teacher are both aware of the fact and engage themselves in the process of education. </a:t>
            </a:r>
          </a:p>
          <a:p>
            <a:pPr>
              <a:buNone/>
            </a:pPr>
            <a:r>
              <a:rPr lang="en-US" dirty="0" smtClean="0">
                <a:latin typeface="Times New Roman" pitchFamily="18" charset="0"/>
                <a:cs typeface="Times New Roman" pitchFamily="18" charset="0"/>
              </a:rPr>
              <a:t>It may, however, be mentioned that any process of teaching which involves supervision, instruction, set plan, definite aims and principles, amounts to formal education. </a:t>
            </a:r>
            <a:endParaRPr lang="en-US"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latin typeface="Times New Roman" pitchFamily="18" charset="0"/>
                <a:cs typeface="Times New Roman" pitchFamily="18" charset="0"/>
              </a:rPr>
              <a:t>Informal Education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066800"/>
            <a:ext cx="8458200" cy="5059363"/>
          </a:xfrm>
        </p:spPr>
        <p:txBody>
          <a:bodyPr>
            <a:normAutofit lnSpcReduction="10000"/>
          </a:bodyPr>
          <a:lstStyle/>
          <a:p>
            <a:r>
              <a:rPr lang="en-US" dirty="0" smtClean="0">
                <a:latin typeface="Times New Roman" pitchFamily="18" charset="0"/>
                <a:cs typeface="Times New Roman" pitchFamily="18" charset="0"/>
              </a:rPr>
              <a:t>It refers to the learning generated from the social experiences and observations of an individual. Much of human training and behavior modification is the result of informal education.</a:t>
            </a:r>
          </a:p>
          <a:p>
            <a:r>
              <a:rPr lang="en-US" dirty="0" smtClean="0">
                <a:latin typeface="Times New Roman" pitchFamily="18" charset="0"/>
                <a:cs typeface="Times New Roman" pitchFamily="18" charset="0"/>
              </a:rPr>
              <a:t>Every individual takes influences of the social norms and values consciously or unconsciously. These influences change the behavior and conduct of the individuals. This change in behavior due to the social influences is called Informal Education.</a:t>
            </a:r>
            <a:endParaRPr lang="en-US"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latin typeface="Times New Roman" pitchFamily="18" charset="0"/>
                <a:cs typeface="Times New Roman" pitchFamily="18" charset="0"/>
              </a:rPr>
              <a:t>Informal Education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smtClean="0">
                <a:latin typeface="Times New Roman" pitchFamily="18" charset="0"/>
                <a:cs typeface="Times New Roman" pitchFamily="18" charset="0"/>
              </a:rPr>
              <a:t>HIGHLIGHTS / CHARACTERISTICS: </a:t>
            </a:r>
          </a:p>
          <a:p>
            <a:pPr lvl="0"/>
            <a:r>
              <a:rPr lang="en-US" dirty="0" smtClean="0">
                <a:latin typeface="Times New Roman" pitchFamily="18" charset="0"/>
                <a:cs typeface="Times New Roman" pitchFamily="18" charset="0"/>
              </a:rPr>
              <a:t>Incidental and spontaneous. </a:t>
            </a:r>
          </a:p>
          <a:p>
            <a:pPr lvl="0"/>
            <a:r>
              <a:rPr lang="en-US" dirty="0" smtClean="0">
                <a:latin typeface="Times New Roman" pitchFamily="18" charset="0"/>
                <a:cs typeface="Times New Roman" pitchFamily="18" charset="0"/>
              </a:rPr>
              <a:t>Not pre-planned.</a:t>
            </a:r>
          </a:p>
          <a:p>
            <a:pPr lvl="0"/>
            <a:r>
              <a:rPr lang="en-US" dirty="0" smtClean="0">
                <a:latin typeface="Times New Roman" pitchFamily="18" charset="0"/>
                <a:cs typeface="Times New Roman" pitchFamily="18" charset="0"/>
              </a:rPr>
              <a:t>Not imparted by any specialized agency. </a:t>
            </a:r>
          </a:p>
          <a:p>
            <a:pPr lvl="0"/>
            <a:r>
              <a:rPr lang="en-US" dirty="0" smtClean="0">
                <a:latin typeface="Times New Roman" pitchFamily="18" charset="0"/>
                <a:cs typeface="Times New Roman" pitchFamily="18" charset="0"/>
              </a:rPr>
              <a:t>No prescribed time-table or curriculum.</a:t>
            </a:r>
          </a:p>
          <a:p>
            <a:pPr lvl="0"/>
            <a:r>
              <a:rPr lang="en-US" dirty="0" smtClean="0">
                <a:latin typeface="Times New Roman" pitchFamily="18" charset="0"/>
                <a:cs typeface="Times New Roman" pitchFamily="18" charset="0"/>
              </a:rPr>
              <a:t>May be negative also. </a:t>
            </a:r>
            <a:endParaRPr lang="en-US"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7625"/>
            <a:ext cx="8229600" cy="6063175"/>
          </a:xfrm>
        </p:spPr>
        <p:txBody>
          <a:bodyPr>
            <a:normAutofit fontScale="77500" lnSpcReduction="20000"/>
          </a:bodyPr>
          <a:lstStyle/>
          <a:p>
            <a:pPr lvl="0"/>
            <a:r>
              <a:rPr lang="en-US" b="1" dirty="0" smtClean="0">
                <a:latin typeface="Times New Roman" pitchFamily="18" charset="0"/>
                <a:cs typeface="Times New Roman" pitchFamily="18" charset="0"/>
              </a:rPr>
              <a:t>Incidental and spontaneous:</a:t>
            </a:r>
            <a:r>
              <a:rPr lang="en-US" dirty="0" smtClean="0">
                <a:latin typeface="Times New Roman" pitchFamily="18" charset="0"/>
                <a:cs typeface="Times New Roman" pitchFamily="18" charset="0"/>
              </a:rPr>
              <a:t> There is no conscious effort involved in it. Courtesies, gentleness, etc. learnt in a market place or in a hotel or in one’s sitting room amount to informal education. </a:t>
            </a:r>
          </a:p>
          <a:p>
            <a:pPr lvl="0"/>
            <a:r>
              <a:rPr lang="en-US" b="1" dirty="0" smtClean="0">
                <a:latin typeface="Times New Roman" pitchFamily="18" charset="0"/>
                <a:cs typeface="Times New Roman" pitchFamily="18" charset="0"/>
              </a:rPr>
              <a:t>Not-pre-planned nor deliberate: </a:t>
            </a:r>
            <a:r>
              <a:rPr lang="en-US" dirty="0" smtClean="0">
                <a:latin typeface="Times New Roman" pitchFamily="18" charset="0"/>
                <a:cs typeface="Times New Roman" pitchFamily="18" charset="0"/>
              </a:rPr>
              <a:t>Informal education is an educative activity which is neither pre-planned nor deliberate. The child learns many habits, manners and patterns while living with others or moving in different spheres like home, society, groups etc. </a:t>
            </a:r>
          </a:p>
          <a:p>
            <a:pPr lvl="0"/>
            <a:r>
              <a:rPr lang="en-US" b="1" dirty="0" smtClean="0">
                <a:latin typeface="Times New Roman" pitchFamily="18" charset="0"/>
                <a:cs typeface="Times New Roman" pitchFamily="18" charset="0"/>
              </a:rPr>
              <a:t>Not imparted by any specialized agency: </a:t>
            </a:r>
            <a:r>
              <a:rPr lang="en-US" dirty="0" smtClean="0">
                <a:latin typeface="Times New Roman" pitchFamily="18" charset="0"/>
                <a:cs typeface="Times New Roman" pitchFamily="18" charset="0"/>
              </a:rPr>
              <a:t>Unlike formal education, informal education is not imparted by any specialized agency such as school or college.</a:t>
            </a:r>
          </a:p>
          <a:p>
            <a:pPr lvl="0">
              <a:buNone/>
            </a:pPr>
            <a:r>
              <a:rPr lang="en-US" dirty="0" smtClean="0">
                <a:latin typeface="Times New Roman" pitchFamily="18" charset="0"/>
                <a:cs typeface="Times New Roman" pitchFamily="18" charset="0"/>
              </a:rPr>
              <a:t> </a:t>
            </a:r>
          </a:p>
          <a:p>
            <a:pPr lvl="0"/>
            <a:r>
              <a:rPr lang="en-US" b="1" dirty="0" smtClean="0">
                <a:latin typeface="Times New Roman" pitchFamily="18" charset="0"/>
                <a:cs typeface="Times New Roman" pitchFamily="18" charset="0"/>
              </a:rPr>
              <a:t>No prescribed time-table or curriculum:</a:t>
            </a:r>
            <a:r>
              <a:rPr lang="en-US" dirty="0" smtClean="0">
                <a:latin typeface="Times New Roman" pitchFamily="18" charset="0"/>
                <a:cs typeface="Times New Roman" pitchFamily="18" charset="0"/>
              </a:rPr>
              <a:t> Informal education is not given according to any fixed time-table or through formal means of education. There is no set curriculum required. Informal education consists in experiences and actual living in the family or community. </a:t>
            </a:r>
            <a:endParaRPr lang="en-US"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7625"/>
            <a:ext cx="8229600" cy="6063175"/>
          </a:xfrm>
        </p:spPr>
        <p:txBody>
          <a:bodyPr>
            <a:normAutofit fontScale="77500" lnSpcReduction="20000"/>
          </a:bodyPr>
          <a:lstStyle/>
          <a:p>
            <a:pPr lvl="0"/>
            <a:r>
              <a:rPr lang="en-US" b="1" dirty="0" smtClean="0">
                <a:latin typeface="Times New Roman" pitchFamily="18" charset="0"/>
                <a:cs typeface="Times New Roman" pitchFamily="18" charset="0"/>
              </a:rPr>
              <a:t>May be negative education also:</a:t>
            </a:r>
            <a:r>
              <a:rPr lang="en-US" dirty="0" smtClean="0">
                <a:latin typeface="Times New Roman" pitchFamily="18" charset="0"/>
                <a:cs typeface="Times New Roman" pitchFamily="18" charset="0"/>
              </a:rPr>
              <a:t> Informal education may take to negative direction also. Instances are not rare when one learns stealing, or some other forms of </a:t>
            </a:r>
            <a:r>
              <a:rPr lang="en-US" dirty="0" err="1" smtClean="0">
                <a:latin typeface="Times New Roman" pitchFamily="18" charset="0"/>
                <a:cs typeface="Times New Roman" pitchFamily="18" charset="0"/>
              </a:rPr>
              <a:t>misbehaviour</a:t>
            </a:r>
            <a:r>
              <a:rPr lang="en-US" dirty="0" smtClean="0">
                <a:latin typeface="Times New Roman" pitchFamily="18" charset="0"/>
                <a:cs typeface="Times New Roman" pitchFamily="18" charset="0"/>
              </a:rPr>
              <a:t> from the experiences which the child may casually have in the street, in the market, in the cinema hall or in some other such place. </a:t>
            </a:r>
          </a:p>
          <a:p>
            <a:pPr>
              <a:buNone/>
            </a:pP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In the words of an expert, Informal Education is “the process by which a person imbibes attitudes, develops skills, cultivates values and acquires knowledge, without there being any organization or system about it. This would include the deliberate attempts of parents and elders in the family and community to help the young ones grow and adapt themselves to the environment. Informal Education would also include all incidental learning that takes place while at work are at play and during travels-as well as spontaneous learning through films, radio and television.” </a:t>
            </a:r>
            <a:endParaRPr lang="en-US"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1555</Words>
  <Application>Microsoft Office PowerPoint</Application>
  <PresentationFormat>On-screen Show (4:3)</PresentationFormat>
  <Paragraphs>102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TYPES OF EDUCATION   FORMAL, INFORMAL &amp;  NON-FORMAL</vt:lpstr>
      <vt:lpstr>Formal Education</vt:lpstr>
      <vt:lpstr>Slide 3</vt:lpstr>
      <vt:lpstr>Slide 4</vt:lpstr>
      <vt:lpstr>Slide 5</vt:lpstr>
      <vt:lpstr> Informal Education</vt:lpstr>
      <vt:lpstr> Informal Education</vt:lpstr>
      <vt:lpstr>Slide 8</vt:lpstr>
      <vt:lpstr>Slide 9</vt:lpstr>
      <vt:lpstr>Non-Formal Education </vt:lpstr>
      <vt:lpstr>Non-Formal Education </vt:lpstr>
      <vt:lpstr> </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Zubair Haider</dc:creator>
  <cp:lastModifiedBy>IUBRYK</cp:lastModifiedBy>
  <cp:revision>39</cp:revision>
  <dcterms:created xsi:type="dcterms:W3CDTF">2012-11-23T04:15:26Z</dcterms:created>
  <dcterms:modified xsi:type="dcterms:W3CDTF">2019-11-13T07:38:00Z</dcterms:modified>
</cp:coreProperties>
</file>